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9" d="100"/>
          <a:sy n="69" d="100"/>
        </p:scale>
        <p:origin x="56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11/14/2019</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Identifying optimal location for </a:t>
            </a:r>
            <a:r>
              <a:rPr lang="en-US" dirty="0" err="1" smtClean="0"/>
              <a:t>indian</a:t>
            </a:r>
            <a:r>
              <a:rPr lang="en-US" dirty="0" smtClean="0"/>
              <a:t> restaurant in NYC</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87087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69818" y="646545"/>
            <a:ext cx="11238974" cy="461665"/>
          </a:xfrm>
          <a:prstGeom prst="rect">
            <a:avLst/>
          </a:prstGeom>
          <a:noFill/>
        </p:spPr>
        <p:txBody>
          <a:bodyPr wrap="none" rtlCol="0">
            <a:spAutoFit/>
          </a:bodyPr>
          <a:lstStyle/>
          <a:p>
            <a:r>
              <a:rPr lang="en-US" sz="2400" dirty="0" smtClean="0"/>
              <a:t>Identifying the right location for a new restaurant is key for business owners</a:t>
            </a:r>
            <a:endParaRPr lang="en-US" sz="2400" dirty="0"/>
          </a:p>
        </p:txBody>
      </p:sp>
      <p:sp>
        <p:nvSpPr>
          <p:cNvPr id="3" name="TextBox 2"/>
          <p:cNvSpPr txBox="1"/>
          <p:nvPr/>
        </p:nvSpPr>
        <p:spPr>
          <a:xfrm>
            <a:off x="1062182" y="1921163"/>
            <a:ext cx="9735127" cy="1477328"/>
          </a:xfrm>
          <a:prstGeom prst="rect">
            <a:avLst/>
          </a:prstGeom>
          <a:noFill/>
        </p:spPr>
        <p:txBody>
          <a:bodyPr wrap="square" rtlCol="0">
            <a:spAutoFit/>
          </a:bodyPr>
          <a:lstStyle/>
          <a:p>
            <a:pPr marL="285750" indent="-285750">
              <a:buFont typeface="Arial" panose="020B0604020202020204" pitchFamily="34" charset="0"/>
              <a:buChar char="•"/>
            </a:pPr>
            <a:r>
              <a:rPr lang="en-US" dirty="0" smtClean="0"/>
              <a:t>Identifying the right location is the first key step in establishing a restaurant</a:t>
            </a:r>
          </a:p>
          <a:p>
            <a:pPr marL="285750" indent="-285750">
              <a:buFont typeface="Arial" panose="020B0604020202020204" pitchFamily="34" charset="0"/>
              <a:buChar char="•"/>
            </a:pPr>
            <a:r>
              <a:rPr lang="en-US" dirty="0" smtClean="0"/>
              <a:t>Understanding the high and low density areas for all restaurants and also of specific cuisine, will be determining the future success</a:t>
            </a:r>
          </a:p>
          <a:p>
            <a:pPr marL="285750" indent="-285750">
              <a:buFont typeface="Arial" panose="020B0604020202020204" pitchFamily="34" charset="0"/>
              <a:buChar char="•"/>
            </a:pPr>
            <a:r>
              <a:rPr lang="en-US" dirty="0" smtClean="0"/>
              <a:t>Deciding on the location will be based on the distance of other restaurants in the area.  </a:t>
            </a:r>
            <a:endParaRPr lang="en-US" dirty="0"/>
          </a:p>
        </p:txBody>
      </p:sp>
    </p:spTree>
    <p:extLst>
      <p:ext uri="{BB962C8B-B14F-4D97-AF65-F5344CB8AC3E}">
        <p14:creationId xmlns:p14="http://schemas.microsoft.com/office/powerpoint/2010/main" val="13272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69818" y="646545"/>
            <a:ext cx="4786888" cy="461665"/>
          </a:xfrm>
          <a:prstGeom prst="rect">
            <a:avLst/>
          </a:prstGeom>
          <a:noFill/>
        </p:spPr>
        <p:txBody>
          <a:bodyPr wrap="none" rtlCol="0">
            <a:spAutoFit/>
          </a:bodyPr>
          <a:lstStyle/>
          <a:p>
            <a:r>
              <a:rPr lang="en-US" sz="2400" dirty="0" smtClean="0"/>
              <a:t>Data Acquisition and Cleaning</a:t>
            </a:r>
            <a:endParaRPr lang="en-US" sz="2400" dirty="0"/>
          </a:p>
        </p:txBody>
      </p:sp>
      <p:sp>
        <p:nvSpPr>
          <p:cNvPr id="3" name="TextBox 2"/>
          <p:cNvSpPr txBox="1"/>
          <p:nvPr/>
        </p:nvSpPr>
        <p:spPr>
          <a:xfrm>
            <a:off x="1062182" y="1921163"/>
            <a:ext cx="9735127" cy="4247317"/>
          </a:xfrm>
          <a:prstGeom prst="rect">
            <a:avLst/>
          </a:prstGeom>
          <a:noFill/>
        </p:spPr>
        <p:txBody>
          <a:bodyPr wrap="square" rtlCol="0">
            <a:spAutoFit/>
          </a:bodyPr>
          <a:lstStyle/>
          <a:p>
            <a:pPr marL="285750" indent="-285750">
              <a:buFont typeface="Arial" panose="020B0604020202020204" pitchFamily="34" charset="0"/>
              <a:buChar char="•"/>
            </a:pPr>
            <a:r>
              <a:rPr lang="en-US" dirty="0"/>
              <a:t>Based on definition of our problem, factors that will influence our decision are:</a:t>
            </a:r>
          </a:p>
          <a:p>
            <a:pPr marL="742950" lvl="1" indent="-285750">
              <a:buFont typeface="Arial" panose="020B0604020202020204" pitchFamily="34" charset="0"/>
              <a:buChar char="•"/>
            </a:pPr>
            <a:r>
              <a:rPr lang="en-US" dirty="0"/>
              <a:t>number of existing restaurants in each of the three neighborhoods (any type of </a:t>
            </a:r>
            <a:r>
              <a:rPr lang="en-US" dirty="0" smtClean="0"/>
              <a:t>restaurant)</a:t>
            </a:r>
          </a:p>
          <a:p>
            <a:pPr marL="742950" lvl="1" indent="-285750">
              <a:buFont typeface="Arial" panose="020B0604020202020204" pitchFamily="34" charset="0"/>
              <a:buChar char="•"/>
            </a:pPr>
            <a:r>
              <a:rPr lang="en-US" dirty="0" smtClean="0"/>
              <a:t>number </a:t>
            </a:r>
            <a:r>
              <a:rPr lang="en-US" dirty="0"/>
              <a:t>of and distance to Indian restaurants in each of the neighborhoods, if </a:t>
            </a:r>
            <a:r>
              <a:rPr lang="en-US" dirty="0" smtClean="0"/>
              <a:t>any</a:t>
            </a:r>
          </a:p>
          <a:p>
            <a:pPr marL="742950" lvl="1" indent="-285750">
              <a:buFont typeface="Arial" panose="020B0604020202020204" pitchFamily="34" charset="0"/>
              <a:buChar char="•"/>
            </a:pPr>
            <a:r>
              <a:rPr lang="en-US" dirty="0" smtClean="0"/>
              <a:t>distance </a:t>
            </a:r>
            <a:r>
              <a:rPr lang="en-US" dirty="0"/>
              <a:t>of neighborhood from Manhattan</a:t>
            </a:r>
          </a:p>
          <a:p>
            <a:pPr marL="285750" indent="-285750">
              <a:buFont typeface="Arial" panose="020B0604020202020204" pitchFamily="34" charset="0"/>
              <a:buChar char="•"/>
            </a:pPr>
            <a:r>
              <a:rPr lang="en-US" dirty="0"/>
              <a:t>We decided to use regularly spaced grid of locations, centered around Manhattan, NY, to define our neighborhoods.</a:t>
            </a:r>
          </a:p>
          <a:p>
            <a:pPr marL="285750" indent="-285750">
              <a:buFont typeface="Arial" panose="020B0604020202020204" pitchFamily="34" charset="0"/>
              <a:buChar char="•"/>
            </a:pPr>
            <a:r>
              <a:rPr lang="en-US" dirty="0"/>
              <a:t>Following data sources will be needed to extract/generate the required </a:t>
            </a:r>
            <a:r>
              <a:rPr lang="en-US" dirty="0" smtClean="0"/>
              <a:t>information:</a:t>
            </a:r>
          </a:p>
          <a:p>
            <a:pPr marL="742950" lvl="1" indent="-285750">
              <a:buFont typeface="Arial" panose="020B0604020202020204" pitchFamily="34" charset="0"/>
              <a:buChar char="•"/>
            </a:pPr>
            <a:r>
              <a:rPr lang="en-US" dirty="0" smtClean="0"/>
              <a:t>centers </a:t>
            </a:r>
            <a:r>
              <a:rPr lang="en-US" dirty="0"/>
              <a:t>of candidate areas will be generated algorithmically and approximate addresses of centers of those areas will be obtained using </a:t>
            </a:r>
            <a:r>
              <a:rPr lang="en-US" b="1" dirty="0"/>
              <a:t>Google Maps API reverse </a:t>
            </a:r>
            <a:r>
              <a:rPr lang="en-US" b="1" dirty="0" smtClean="0"/>
              <a:t>geocoding</a:t>
            </a:r>
            <a:endParaRPr lang="en-US" dirty="0"/>
          </a:p>
          <a:p>
            <a:pPr marL="742950" lvl="1" indent="-285750">
              <a:buFont typeface="Arial" panose="020B0604020202020204" pitchFamily="34" charset="0"/>
              <a:buChar char="•"/>
            </a:pPr>
            <a:r>
              <a:rPr lang="en-US" dirty="0" smtClean="0"/>
              <a:t>number </a:t>
            </a:r>
            <a:r>
              <a:rPr lang="en-US" dirty="0"/>
              <a:t>of restaurants and their type and location in every neighborhood will be obtained using </a:t>
            </a:r>
            <a:r>
              <a:rPr lang="en-US" b="1" dirty="0"/>
              <a:t>Foursquare API</a:t>
            </a:r>
            <a:endParaRPr lang="en-US" dirty="0"/>
          </a:p>
        </p:txBody>
      </p:sp>
    </p:spTree>
    <p:extLst>
      <p:ext uri="{BB962C8B-B14F-4D97-AF65-F5344CB8AC3E}">
        <p14:creationId xmlns:p14="http://schemas.microsoft.com/office/powerpoint/2010/main" val="269791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69818" y="646545"/>
            <a:ext cx="2175596" cy="461665"/>
          </a:xfrm>
          <a:prstGeom prst="rect">
            <a:avLst/>
          </a:prstGeom>
          <a:noFill/>
        </p:spPr>
        <p:txBody>
          <a:bodyPr wrap="none" rtlCol="0">
            <a:spAutoFit/>
          </a:bodyPr>
          <a:lstStyle/>
          <a:p>
            <a:r>
              <a:rPr lang="en-US" sz="2400" dirty="0" smtClean="0"/>
              <a:t>Data Analysis</a:t>
            </a:r>
            <a:endParaRPr lang="en-US" sz="2400" dirty="0"/>
          </a:p>
        </p:txBody>
      </p:sp>
      <p:sp>
        <p:nvSpPr>
          <p:cNvPr id="3" name="TextBox 2"/>
          <p:cNvSpPr txBox="1"/>
          <p:nvPr/>
        </p:nvSpPr>
        <p:spPr>
          <a:xfrm>
            <a:off x="1062182" y="1921163"/>
            <a:ext cx="9735127" cy="1754326"/>
          </a:xfrm>
          <a:prstGeom prst="rect">
            <a:avLst/>
          </a:prstGeom>
          <a:noFill/>
        </p:spPr>
        <p:txBody>
          <a:bodyPr wrap="square" rtlCol="0">
            <a:spAutoFit/>
          </a:bodyPr>
          <a:lstStyle/>
          <a:p>
            <a:pPr lvl="1"/>
            <a:r>
              <a:rPr lang="en-US" dirty="0"/>
              <a:t>Neighborhood </a:t>
            </a:r>
            <a:r>
              <a:rPr lang="en-US" dirty="0" smtClean="0"/>
              <a:t>Candidates</a:t>
            </a:r>
            <a:endParaRPr lang="en-US" sz="1400" dirty="0"/>
          </a:p>
          <a:p>
            <a:pPr marL="742950" lvl="1" indent="-285750">
              <a:buFont typeface="Arial" panose="020B0604020202020204" pitchFamily="34" charset="0"/>
              <a:buChar char="•"/>
            </a:pPr>
            <a:r>
              <a:rPr lang="en-US" dirty="0" smtClean="0"/>
              <a:t>We </a:t>
            </a:r>
            <a:r>
              <a:rPr lang="en-US" dirty="0"/>
              <a:t>will create latitude &amp; longitude coordinates for centroids of our candidate neighborhoods. We will create a grid of cells covering our area of interest which is </a:t>
            </a:r>
            <a:r>
              <a:rPr lang="en-US" dirty="0" err="1"/>
              <a:t>aprox</a:t>
            </a:r>
            <a:r>
              <a:rPr lang="en-US" dirty="0"/>
              <a:t>. 12x12 </a:t>
            </a:r>
            <a:r>
              <a:rPr lang="en-US" dirty="0" err="1"/>
              <a:t>killometers</a:t>
            </a:r>
            <a:r>
              <a:rPr lang="en-US" dirty="0"/>
              <a:t> centered around </a:t>
            </a:r>
            <a:r>
              <a:rPr lang="en-US" dirty="0" smtClean="0"/>
              <a:t>Manhattan.</a:t>
            </a:r>
          </a:p>
          <a:p>
            <a:pPr marL="742950" lvl="1" indent="-285750">
              <a:buFont typeface="Arial" panose="020B0604020202020204" pitchFamily="34" charset="0"/>
              <a:buChar char="•"/>
            </a:pPr>
            <a:r>
              <a:rPr lang="en-US" dirty="0" smtClean="0"/>
              <a:t>We </a:t>
            </a:r>
            <a:r>
              <a:rPr lang="en-US" dirty="0"/>
              <a:t>will first find the latitude &amp; longitude of Manhattan, using specific, well known address and Google Maps geocoding API</a:t>
            </a:r>
            <a:r>
              <a:rPr lang="en-US" dirty="0" smtClean="0"/>
              <a:t>.</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6892" y="3776680"/>
            <a:ext cx="5943887" cy="2851403"/>
          </a:xfrm>
          <a:prstGeom prst="rect">
            <a:avLst/>
          </a:prstGeom>
        </p:spPr>
      </p:pic>
    </p:spTree>
    <p:extLst>
      <p:ext uri="{BB962C8B-B14F-4D97-AF65-F5344CB8AC3E}">
        <p14:creationId xmlns:p14="http://schemas.microsoft.com/office/powerpoint/2010/main" val="543507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69818" y="646545"/>
            <a:ext cx="2175596" cy="461665"/>
          </a:xfrm>
          <a:prstGeom prst="rect">
            <a:avLst/>
          </a:prstGeom>
          <a:noFill/>
        </p:spPr>
        <p:txBody>
          <a:bodyPr wrap="none" rtlCol="0">
            <a:spAutoFit/>
          </a:bodyPr>
          <a:lstStyle/>
          <a:p>
            <a:r>
              <a:rPr lang="en-US" sz="2400" dirty="0" smtClean="0"/>
              <a:t>Data Analysis</a:t>
            </a:r>
            <a:endParaRPr lang="en-US" sz="2400" dirty="0"/>
          </a:p>
        </p:txBody>
      </p:sp>
      <p:sp>
        <p:nvSpPr>
          <p:cNvPr id="3" name="TextBox 2"/>
          <p:cNvSpPr txBox="1"/>
          <p:nvPr/>
        </p:nvSpPr>
        <p:spPr>
          <a:xfrm>
            <a:off x="1173018" y="1311563"/>
            <a:ext cx="9735127" cy="2585323"/>
          </a:xfrm>
          <a:prstGeom prst="rect">
            <a:avLst/>
          </a:prstGeom>
          <a:noFill/>
        </p:spPr>
        <p:txBody>
          <a:bodyPr wrap="square" rtlCol="0">
            <a:spAutoFit/>
          </a:bodyPr>
          <a:lstStyle/>
          <a:p>
            <a:r>
              <a:rPr lang="en-US" b="1" dirty="0"/>
              <a:t>Foursquare</a:t>
            </a:r>
            <a:endParaRPr lang="en-US" sz="1400" dirty="0"/>
          </a:p>
          <a:p>
            <a:pPr marL="285750" indent="-285750">
              <a:buFont typeface="Arial" panose="020B0604020202020204" pitchFamily="34" charset="0"/>
              <a:buChar char="•"/>
            </a:pPr>
            <a:r>
              <a:rPr lang="en-US" dirty="0"/>
              <a:t>Now that we have our location candidates, we will use Foursquare API to get info on restaurants in each neighborhood.</a:t>
            </a:r>
            <a:endParaRPr lang="en-US" sz="2000" dirty="0"/>
          </a:p>
          <a:p>
            <a:pPr marL="285750" indent="-285750">
              <a:buFont typeface="Arial" panose="020B0604020202020204" pitchFamily="34" charset="0"/>
              <a:buChar char="•"/>
            </a:pPr>
            <a:r>
              <a:rPr lang="en-US" dirty="0"/>
              <a:t>We're interested in venues in 'food' category, but only those that are proper restaurants - coffee shops, pizza places, bakeries etc. are not direct competitors so we don't care about those. So we will include in out list only venues that have 'restaurant' in category name, and we'll make sure to detect and include all the subcategories of specific 'Indian restaurant' category, as we need info on Indian restaurants in the neighborhood.</a:t>
            </a:r>
            <a:endParaRPr lang="en-US" sz="20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0711" y="3951396"/>
            <a:ext cx="5943887" cy="2859716"/>
          </a:xfrm>
          <a:prstGeom prst="rect">
            <a:avLst/>
          </a:prstGeom>
        </p:spPr>
      </p:pic>
    </p:spTree>
    <p:extLst>
      <p:ext uri="{BB962C8B-B14F-4D97-AF65-F5344CB8AC3E}">
        <p14:creationId xmlns:p14="http://schemas.microsoft.com/office/powerpoint/2010/main" val="38375999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69818" y="646545"/>
            <a:ext cx="2209259" cy="461665"/>
          </a:xfrm>
          <a:prstGeom prst="rect">
            <a:avLst/>
          </a:prstGeom>
          <a:noFill/>
        </p:spPr>
        <p:txBody>
          <a:bodyPr wrap="none" rtlCol="0">
            <a:spAutoFit/>
          </a:bodyPr>
          <a:lstStyle/>
          <a:p>
            <a:r>
              <a:rPr lang="en-US" sz="2400" dirty="0" smtClean="0"/>
              <a:t>Methodology</a:t>
            </a:r>
            <a:endParaRPr lang="en-US" sz="2400" dirty="0"/>
          </a:p>
        </p:txBody>
      </p:sp>
      <p:sp>
        <p:nvSpPr>
          <p:cNvPr id="3" name="TextBox 2"/>
          <p:cNvSpPr txBox="1"/>
          <p:nvPr/>
        </p:nvSpPr>
        <p:spPr>
          <a:xfrm>
            <a:off x="1173018" y="1311563"/>
            <a:ext cx="9735127" cy="1200329"/>
          </a:xfrm>
          <a:prstGeom prst="rect">
            <a:avLst/>
          </a:prstGeom>
          <a:noFill/>
        </p:spPr>
        <p:txBody>
          <a:bodyPr wrap="square" rtlCol="0">
            <a:spAutoFit/>
          </a:bodyPr>
          <a:lstStyle/>
          <a:p>
            <a:r>
              <a:rPr lang="en-US" dirty="0"/>
              <a:t>Second step in our analysis will be calculation and exploration of '</a:t>
            </a:r>
            <a:r>
              <a:rPr lang="en-US" b="1" dirty="0"/>
              <a:t>restaurant density</a:t>
            </a:r>
            <a:r>
              <a:rPr lang="en-US" dirty="0"/>
              <a:t>' across different areas of Berlin - we will use </a:t>
            </a:r>
            <a:r>
              <a:rPr lang="en-US" b="1" dirty="0" err="1"/>
              <a:t>heatmaps</a:t>
            </a:r>
            <a:r>
              <a:rPr lang="en-US" dirty="0"/>
              <a:t> to identify a few promising areas close to center with low number of restaurants in general (</a:t>
            </a:r>
            <a:r>
              <a:rPr lang="en-US" i="1" dirty="0"/>
              <a:t>and</a:t>
            </a:r>
            <a:r>
              <a:rPr lang="en-US" dirty="0"/>
              <a:t> no Indian restaurants in vicinity) and focus our attention on those areas.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447" y="2956723"/>
            <a:ext cx="5927260" cy="2847246"/>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42707" y="3046089"/>
            <a:ext cx="5943887" cy="2668514"/>
          </a:xfrm>
          <a:prstGeom prst="rect">
            <a:avLst/>
          </a:prstGeom>
        </p:spPr>
      </p:pic>
    </p:spTree>
    <p:extLst>
      <p:ext uri="{BB962C8B-B14F-4D97-AF65-F5344CB8AC3E}">
        <p14:creationId xmlns:p14="http://schemas.microsoft.com/office/powerpoint/2010/main" val="4160462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69818" y="646545"/>
            <a:ext cx="1643399" cy="461665"/>
          </a:xfrm>
          <a:prstGeom prst="rect">
            <a:avLst/>
          </a:prstGeom>
          <a:noFill/>
        </p:spPr>
        <p:txBody>
          <a:bodyPr wrap="none" rtlCol="0">
            <a:spAutoFit/>
          </a:bodyPr>
          <a:lstStyle/>
          <a:p>
            <a:r>
              <a:rPr lang="en-US" sz="2400" dirty="0" err="1" smtClean="0"/>
              <a:t>Conlusion</a:t>
            </a:r>
            <a:endParaRPr lang="en-US" sz="2400" dirty="0"/>
          </a:p>
        </p:txBody>
      </p:sp>
      <p:sp>
        <p:nvSpPr>
          <p:cNvPr id="3" name="TextBox 2"/>
          <p:cNvSpPr txBox="1"/>
          <p:nvPr/>
        </p:nvSpPr>
        <p:spPr>
          <a:xfrm>
            <a:off x="1173018" y="1311563"/>
            <a:ext cx="9735127" cy="1754326"/>
          </a:xfrm>
          <a:prstGeom prst="rect">
            <a:avLst/>
          </a:prstGeom>
          <a:noFill/>
        </p:spPr>
        <p:txBody>
          <a:bodyPr wrap="square" rtlCol="0">
            <a:spAutoFit/>
          </a:bodyPr>
          <a:lstStyle/>
          <a:p>
            <a:r>
              <a:rPr lang="en-US" smtClean="0"/>
              <a:t>Purpose </a:t>
            </a:r>
            <a:r>
              <a:rPr lang="en-US" dirty="0"/>
              <a:t>of this project was to identify NYC areas close to Manhattan with low number of restaurants (particularly Indian restaurants) in order to aid stakeholders in narrowing down the search for optimal location for a new Indian restaurant. Based on our analysis of restaurant density in general around Manhattan and Indian restaurant density in particular, we recommend East Harlem as the preferred location for new Indian Restaurant.</a:t>
            </a:r>
          </a:p>
        </p:txBody>
      </p:sp>
    </p:spTree>
    <p:extLst>
      <p:ext uri="{BB962C8B-B14F-4D97-AF65-F5344CB8AC3E}">
        <p14:creationId xmlns:p14="http://schemas.microsoft.com/office/powerpoint/2010/main" val="3550377146"/>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18</TotalTime>
  <Words>449</Words>
  <Application>Microsoft Office PowerPoint</Application>
  <PresentationFormat>Widescreen</PresentationFormat>
  <Paragraphs>26</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Century Gothic</vt:lpstr>
      <vt:lpstr>Wingdings 3</vt:lpstr>
      <vt:lpstr>Slice</vt:lpstr>
      <vt:lpstr>Identifying optimal location for indian restaurant in NYC</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Identifying optimal location for indian restaurant in NYC</dc:title>
  <dc:creator>Srinivas Reddy Nalla</dc:creator>
  <cp:lastModifiedBy>Srinivas Reddy Nalla</cp:lastModifiedBy>
  <cp:revision>3</cp:revision>
  <dcterms:created xsi:type="dcterms:W3CDTF">2019-11-14T18:40:22Z</dcterms:created>
  <dcterms:modified xsi:type="dcterms:W3CDTF">2019-11-14T18:58:26Z</dcterms:modified>
</cp:coreProperties>
</file>

<file path=docProps/thumbnail.jpeg>
</file>